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84" r:id="rId11"/>
    <p:sldId id="267" r:id="rId12"/>
    <p:sldId id="262" r:id="rId13"/>
    <p:sldId id="268" r:id="rId14"/>
    <p:sldId id="286" r:id="rId15"/>
    <p:sldId id="270" r:id="rId16"/>
    <p:sldId id="269" r:id="rId17"/>
    <p:sldId id="271" r:id="rId18"/>
    <p:sldId id="287" r:id="rId19"/>
    <p:sldId id="272" r:id="rId20"/>
    <p:sldId id="288" r:id="rId21"/>
    <p:sldId id="278" r:id="rId22"/>
    <p:sldId id="275" r:id="rId23"/>
    <p:sldId id="273" r:id="rId24"/>
    <p:sldId id="277" r:id="rId25"/>
    <p:sldId id="276" r:id="rId26"/>
    <p:sldId id="279" r:id="rId27"/>
    <p:sldId id="280" r:id="rId28"/>
    <p:sldId id="281" r:id="rId29"/>
    <p:sldId id="282" r:id="rId30"/>
    <p:sldId id="283" r:id="rId31"/>
    <p:sldId id="263" r:id="rId32"/>
    <p:sldId id="264" r:id="rId33"/>
    <p:sldId id="265" r:id="rId34"/>
    <p:sldId id="266" r:id="rId35"/>
  </p:sldIdLst>
  <p:sldSz cx="18288000" cy="10287000"/>
  <p:notesSz cx="6858000" cy="9144000"/>
  <p:embeddedFontLst>
    <p:embeddedFont>
      <p:font typeface="Imprint MT Shadow" panose="04020605060303030202" pitchFamily="82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22" autoAdjust="0"/>
  </p:normalViewPr>
  <p:slideViewPr>
    <p:cSldViewPr>
      <p:cViewPr varScale="1">
        <p:scale>
          <a:sx n="88" d="100"/>
          <a:sy n="88" d="100"/>
        </p:scale>
        <p:origin x="1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mailto:washland@synergentcorp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toon of a volcano eruption&#10;&#10;AI-generated content may be incorrect.">
            <a:extLst>
              <a:ext uri="{FF2B5EF4-FFF2-40B4-BE49-F238E27FC236}">
                <a16:creationId xmlns:a16="http://schemas.microsoft.com/office/drawing/2014/main" id="{5BA264A6-739C-8A18-FE5C-532C20B4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76"/>
          <a:stretch>
            <a:fillRect/>
          </a:stretch>
        </p:blipFill>
        <p:spPr>
          <a:xfrm>
            <a:off x="20" y="10"/>
            <a:ext cx="18287978" cy="82295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29603"/>
            <a:ext cx="18288000" cy="2057397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A58853-D222-955E-A975-210DDEA9E13B}"/>
              </a:ext>
            </a:extLst>
          </p:cNvPr>
          <p:cNvSpPr txBox="1"/>
          <p:nvPr/>
        </p:nvSpPr>
        <p:spPr>
          <a:xfrm>
            <a:off x="884334" y="8619106"/>
            <a:ext cx="10523248" cy="127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ea typeface="+mj-ea"/>
                <a:cs typeface="+mj-cs"/>
              </a:rPr>
              <a:t>Facilitating Effective Tabletop Exercises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Bill Ashland, Synergent Business Continuity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70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As each new element is introduced, participants can respond with actions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As needed, ask questions to help them think things through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Shelter in place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Call 911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Clear the area – this could be difficult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Shut down HVAC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Put tape/plastics/anything around gaps under doors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Notify staff/managers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Put signs up and close the doors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78470-3DA0-D8D0-808C-28B65E08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220272"/>
            <a:ext cx="7515146" cy="220710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404F3-9942-DD2A-D903-D624E0DCC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2B7D77-213B-0B46-C0B0-FE0005CB4566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73941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165CA-8F36-F531-380F-719FE6D06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57C7A8-32F8-EA54-B6A0-511B31F25F1C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BF2AEE-A78A-E510-3602-0E8E842A4AD3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64C0A3-853D-DE48-C957-FB9D4FDA523A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88CBC-381B-0552-6532-DA28881D69A1}"/>
              </a:ext>
            </a:extLst>
          </p:cNvPr>
          <p:cNvSpPr txBox="1"/>
          <p:nvPr/>
        </p:nvSpPr>
        <p:spPr>
          <a:xfrm>
            <a:off x="304800" y="2132230"/>
            <a:ext cx="17497346" cy="574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As each new element is introduced, participants can respond with actions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As needed, ask questions to help them think things through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Check to see if anyone needs medical treatment due to the smell/burning throats, etc.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Where is our first aid kit? Water, eye washing options, etc.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Turn on a radio or television or check the web for news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5497F-574B-1BDF-00E4-74472CD6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220272"/>
            <a:ext cx="7515146" cy="220710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7CAC9-E032-F1DB-87F0-E4F209A3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ED4EBE-1F29-7DD2-5322-8FBF0237E8ED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46156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7971428" cy="70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Additional information (optional, if warranted, based on scenario)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Impacts –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Medical crisis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How to shelter in place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How to seal gaps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What to do with members on site?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Notification to staff, families, etc. </a:t>
            </a:r>
            <a:endParaRPr lang="en-US" sz="3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A8ECE-0869-5261-5C6B-B76FEAC8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62" y="4698145"/>
            <a:ext cx="3676190" cy="127619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4F1A5-EAED-C2F1-C05D-FDCD2A432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562" y="1638301"/>
            <a:ext cx="9003117" cy="26441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EA9DB-BA61-E33F-C931-622CDA173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1F167-68DD-FDCE-3D30-C8E9BD5358D8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65340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7971428" cy="70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Additional information (optional, if warranted, based on scenario)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Preventative Measures/Mitigating controls in place –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Shelter in place plan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First aid kit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Duct tape and plastic sheeting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If, what do we have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Employees that are trained on initial emergency procedures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E63FE-9761-A286-2376-CC916A4CE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262" y="4704657"/>
            <a:ext cx="7971428" cy="1190476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4F1A5-EAED-C2F1-C05D-FDCD2A432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562" y="1638301"/>
            <a:ext cx="9003117" cy="26441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C6FB5-36F0-E66D-C04D-66CD7A899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57534-4ADA-1AF7-8753-476BF68A340D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28941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763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Find food and water!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Establish contact with first responders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Since it looks like we’ll be closing for a bit, start getting ready, balance cash drawers, checks, etc.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Remain aware of any medical issues that may develop while we are waiting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Put messaging out – website, digital banking, social media, email blast etc. to alert members and staff to stay clear.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Alert vendors – cleaners, system vendors, salespeople or members that have appointments.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4776A-CDB5-D13F-84EA-B7A32B82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061661"/>
            <a:ext cx="7515146" cy="291193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349E4-54F6-2744-5E32-05EDB700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52720-32E7-CABA-70F8-1B192A8500AE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9933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BBE91-6CC5-CA19-1E01-687FB96B0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4EE95C-0ECB-FB15-F442-73411E254DFE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9C5049-91ED-4AF4-E27E-2CD5BB94E836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13AE636-C38C-A1BB-6411-9C996E25DF83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EF166-2D54-2C30-DE4F-EE403E2B0D68}"/>
              </a:ext>
            </a:extLst>
          </p:cNvPr>
          <p:cNvSpPr txBox="1"/>
          <p:nvPr/>
        </p:nvSpPr>
        <p:spPr>
          <a:xfrm>
            <a:off x="304800" y="2132230"/>
            <a:ext cx="17497346" cy="510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If we have a reciprocal location – reach out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in case we need to use it.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If you have multiple locations, alert other sites to expect more traffic, phone calls, questions, etc.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2060"/>
              </a:solidFill>
            </a:endParaRP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719BD-8A52-E259-AD09-68D44A0C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061661"/>
            <a:ext cx="7515146" cy="291193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746D6-5776-36FD-9797-7F4257F1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91CF24-3945-A3F2-B246-4BFE27AA251E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8981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763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Declare disaster and activate Business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Continuity Plans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Determine where people will be needed and how to support members and operations during the closure of the impacted location.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Contact State DIFS/NCUA – why? Catastrophic Act Reporting – closed for more than two days, need to notify regional NCUA director within 5 days,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Update members on alternate locations/delivery channels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Determine supplies and supporting resources needed to support operations Cash?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Notify alarm company. </a:t>
            </a:r>
            <a:endParaRPr lang="en-US" sz="3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B4C23-531F-39F7-68D8-1C6D2C9D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1306234"/>
            <a:ext cx="7515146" cy="2320113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38330-EB65-1D73-FC8E-B18920623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3D055-0646-F88C-DE71-FAABBD37DE80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49157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2C499-5182-89BD-978B-C895D4FF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7C2137-28FE-BD75-EBD4-8F56C30F78BE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9098A-CF21-FDF2-9FA9-7CDD71A2DDD1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06F4DF-C76F-8DD9-231C-AE21BA5F225A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4B7F6-1733-A006-9436-A1A77CA88219}"/>
              </a:ext>
            </a:extLst>
          </p:cNvPr>
          <p:cNvSpPr txBox="1"/>
          <p:nvPr/>
        </p:nvSpPr>
        <p:spPr>
          <a:xfrm>
            <a:off x="304800" y="2132230"/>
            <a:ext cx="17497346" cy="447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Once we have everything – did we miss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something? Check Incident Management, Emergency Procedures, Business Continuity Plan documentation – did we cover anything? Was there things we needed that we did NOT have? What might we have done differently. </a:t>
            </a:r>
            <a:endParaRPr lang="en-US" sz="3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8F19A-B229-C02D-CBCF-9694A2BC7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1306234"/>
            <a:ext cx="7515146" cy="2320113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34313-7086-05C1-93A9-50FDDA13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734DD-14CB-1D0C-22BD-BAF66B7ED42B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14652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1866900"/>
            <a:ext cx="17497346" cy="692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13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59192-11B6-543D-A309-0FF1EC54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49022-A4E0-0716-04C6-F216D9F3979E}"/>
              </a:ext>
            </a:extLst>
          </p:cNvPr>
          <p:cNvSpPr txBox="1"/>
          <p:nvPr/>
        </p:nvSpPr>
        <p:spPr>
          <a:xfrm>
            <a:off x="2209800" y="5329226"/>
            <a:ext cx="636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Scenario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BD51FD-15DD-0137-95EA-FC374E7188D3}"/>
              </a:ext>
            </a:extLst>
          </p:cNvPr>
          <p:cNvCxnSpPr/>
          <p:nvPr/>
        </p:nvCxnSpPr>
        <p:spPr>
          <a:xfrm>
            <a:off x="1676400" y="7277100"/>
            <a:ext cx="14782800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AA7965-DB6E-4055-D685-4E0596EF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88564" y="3695700"/>
            <a:ext cx="4961036" cy="30542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B42EEA-3FCE-F4F8-9842-22B4488F542C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94465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70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Second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Impacts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Anything internet dependent is offline:</a:t>
            </a:r>
          </a:p>
          <a:p>
            <a:pPr marL="1943100" lvl="3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Access to core system</a:t>
            </a:r>
          </a:p>
          <a:p>
            <a:pPr marL="1943100" lvl="3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Credit reporting</a:t>
            </a:r>
          </a:p>
          <a:p>
            <a:pPr marL="1943100" lvl="3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Digital/online banking</a:t>
            </a:r>
          </a:p>
          <a:p>
            <a:pPr marL="1943100" lvl="3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Shared branching</a:t>
            </a:r>
          </a:p>
          <a:p>
            <a:pPr marL="1943100" lvl="3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Call center down (VoIP)</a:t>
            </a:r>
          </a:p>
          <a:p>
            <a:pPr marL="1943100" lvl="3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Loan approvals</a:t>
            </a:r>
          </a:p>
          <a:p>
            <a:pPr marL="1943100" lvl="3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New accounts – can’t check OFAC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B6A04-C77F-5871-63F3-2CB03073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181100"/>
            <a:ext cx="7515146" cy="1817675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52A29-6C9A-7195-973E-589DB885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83964-7A30-D14A-72E0-96A0579E5591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229722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637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Setting the Table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COVID 19 and the Wonders of PowerPoint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Getting Engaged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Types of Scenarios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It’s a Trap!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Tinkerbelle would be Proud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Mixing Things Up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What’s Next?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9" descr="A close-up of a camera lens&#10;&#10;AI-generated content may be incorrect.">
            <a:extLst>
              <a:ext uri="{FF2B5EF4-FFF2-40B4-BE49-F238E27FC236}">
                <a16:creationId xmlns:a16="http://schemas.microsoft.com/office/drawing/2014/main" id="{3BB90D3E-B16E-C25C-B517-C829D6F0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821503"/>
            <a:ext cx="4972050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A569D-BC9E-2694-3CA6-FCF15126C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913E6-1102-A535-29CE-6EE646E41DF9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760858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637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Second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Initial 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Institute offline procedures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Contact IT to see if they know what happened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Contact ISP to say hey – what happened?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Notify staff, management, other locations, members of impact, signage, could also be that is down at the moment when asked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Contact alarm company (we use internet, cell, and radio network, plus a copper line), backup POTS line and cell service options (Grace)</a:t>
            </a:r>
            <a:endParaRPr lang="en-US" sz="3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B6A04-C77F-5871-63F3-2CB03073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181100"/>
            <a:ext cx="7515146" cy="1817675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8933E-9EAB-60A9-5C81-5FF60498A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FB038C-FB71-6DF5-CBB8-62E865523433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05161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447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Second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Does this update change anything? Maybe not 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Line cut are typically repaired pretty quickly – hours not days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3:25, we might simply continue in offline mode and see what happens? 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Get an update from the ISP on how long they expect repairs to take</a:t>
            </a:r>
            <a:endParaRPr lang="en-US" sz="3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3D57C-5C4B-54BE-481D-E5F4AC40A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194343"/>
            <a:ext cx="7515146" cy="226150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99CD5-4384-7ED3-4577-567A38B79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F9034A-F342-1591-2350-A64B89748A10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56775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38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Second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Wait (patiently…)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Use manual closing procedures if this continues to closing time.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Discuss options/plans for what to do tomorrow if this is not fixed overnight.</a:t>
            </a:r>
            <a:endParaRPr lang="en-US" sz="3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48F99-8458-F7DD-7C31-3C1F0374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250643"/>
            <a:ext cx="7515146" cy="189220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80C82-8DB6-63B3-E6A4-07F0655E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92006E-7D2A-B7DB-19AC-9A673A63C35E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254569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1790700"/>
            <a:ext cx="17497346" cy="692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13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7BA95-DCDE-3C7A-58E8-4153D611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0B06A2-2E06-B6F7-6BCE-FF57A4DB16F9}"/>
              </a:ext>
            </a:extLst>
          </p:cNvPr>
          <p:cNvSpPr txBox="1"/>
          <p:nvPr/>
        </p:nvSpPr>
        <p:spPr>
          <a:xfrm>
            <a:off x="2209800" y="5329226"/>
            <a:ext cx="636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Scenario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0347E-F2CC-0EF0-751A-FC2262C7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88564" y="3695700"/>
            <a:ext cx="4961036" cy="30542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C3E697-95DB-706A-D13E-28F4E43DCC0E}"/>
              </a:ext>
            </a:extLst>
          </p:cNvPr>
          <p:cNvCxnSpPr/>
          <p:nvPr/>
        </p:nvCxnSpPr>
        <p:spPr>
          <a:xfrm>
            <a:off x="1676400" y="7277100"/>
            <a:ext cx="14782800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A8053F-39F6-1B93-CFF5-8D5AB4156446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46324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71700"/>
            <a:ext cx="17497346" cy="510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Third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About those Details…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Questions: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Do we have a shared network file server? Yes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Is it likely that there is employee and member data on it? Yes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How many members total? 8,432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How many members may have data on that server on any given day? 10% to 100%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FD0F1-7B26-28C9-F561-BFBBCD04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054" y="1181100"/>
            <a:ext cx="7515146" cy="2373539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F26E2-F9A5-5599-B50A-E2B9FC74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D6753-7896-30E8-B82B-4110346424F1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210699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258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Third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Initial 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Entry…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4E1F2-9A99-C609-373D-B3E6D2ED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054" y="1181100"/>
            <a:ext cx="7515146" cy="2373539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4E75A-CC89-EA5C-7A16-4870614E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59F6D8-8B2C-4EC4-28EA-54B23845EB38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98608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258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Third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Entry…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2B235-9D45-B3FF-D0AA-C9DDB61EA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054" y="1181100"/>
            <a:ext cx="7515146" cy="2139979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85E34-0DF1-778C-61F9-9053DD46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70FCEE-72FA-0B50-6418-285B152B3C0A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98064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497346" cy="258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Third Scenario: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Response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Entry…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31A49-F350-CEB0-4BDB-500AFD75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054" y="1182103"/>
            <a:ext cx="7515146" cy="224147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E4702-878D-3C5C-8C4A-1833366E8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CBC75-EAD7-EF19-4705-3C96926661BE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459430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131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Tinkerbelle would be Proud: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Sprinkle enough fairy dust (details) to put them in the scenario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F3EAE-0DCB-7B12-DE98-D79970095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08" y="3543300"/>
            <a:ext cx="8276190" cy="2133333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3181BB-1209-7107-9449-2F6D777AF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810" y="3557260"/>
            <a:ext cx="8276190" cy="127727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B2C3C-4DAF-EE41-2C46-B326B26451CD}"/>
              </a:ext>
            </a:extLst>
          </p:cNvPr>
          <p:cNvSpPr txBox="1"/>
          <p:nvPr/>
        </p:nvSpPr>
        <p:spPr>
          <a:xfrm>
            <a:off x="228600" y="5829300"/>
            <a:ext cx="17678400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Or use it to make a difficult topic easier to contemplate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7FAD67-83CB-7D6D-97D5-A76CE4C94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08" y="6591300"/>
            <a:ext cx="8276190" cy="2663671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DC5B64-DA1B-173B-4F35-2F081DD13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6930" y="6677577"/>
            <a:ext cx="5571477" cy="5233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909F2D-510D-DAD1-581D-9EE533610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0530" y="7310880"/>
            <a:ext cx="5671670" cy="5377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724D1B-F00E-D84B-675C-6F150623B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5030" y="7954341"/>
            <a:ext cx="5238933" cy="5419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AAE4F2-8D36-4E2D-305D-E300EAFBF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0" y="8591626"/>
            <a:ext cx="5138270" cy="56801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1E34068-2BD3-0BA3-DC38-26F38336B043}"/>
              </a:ext>
            </a:extLst>
          </p:cNvPr>
          <p:cNvSpPr/>
          <p:nvPr/>
        </p:nvSpPr>
        <p:spPr>
          <a:xfrm>
            <a:off x="9568330" y="6591300"/>
            <a:ext cx="8276190" cy="266366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4A506-3345-B366-B98F-46EE027E38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40CFB-3F26-E04D-D046-F0DB567E8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9639300"/>
            <a:ext cx="18288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BE4C0-0D7F-1A3D-10B1-C29AF00C73AB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861633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8686800" cy="7424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 Things Up: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Adding the element of chance…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Dice rolls to determine the outcome of a particular element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Roll two dice. If the number rolled is odd, X happens, if even, Y happens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Pick (or deal) a card(s)</a:t>
            </a:r>
          </a:p>
          <a:p>
            <a:pPr marL="1485900" lvl="2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If you are got a red card, you feel ill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Select a number from 1 to 100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Flip a coin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Look under your seat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A pair of red dice&#10;&#10;AI-generated content may be incorrect.">
            <a:extLst>
              <a:ext uri="{FF2B5EF4-FFF2-40B4-BE49-F238E27FC236}">
                <a16:creationId xmlns:a16="http://schemas.microsoft.com/office/drawing/2014/main" id="{9877C473-1877-B2BA-821B-11E7EC93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45" y="3008273"/>
            <a:ext cx="6076950" cy="38481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A12B6-6D19-9171-04A4-2410A60D51C6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209389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637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the Table: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Who is your audience (and how large a group is it?)?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What level of experience do they have?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Is this their first tabletop?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How involved are they in the BCP process?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Is there an area/need that the team is looking to focus on?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How much time do we have?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Is there anything else we should know?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ADF4E-02A1-23D2-32B9-1456A788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3013565"/>
            <a:ext cx="4933333" cy="460952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F7002-C5FE-5F67-41DA-6CD783C18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21C93C-DF5C-4838-C66C-94DEC9F914C4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38381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574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close each session with discussion items, Q&amp;A, follow up activities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and Q&amp;A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I for hire? Yes? 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we done this for all staff? Yes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located? Maine – Currently I am in PA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DE09B-02F1-09FF-F4F8-00A296D5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51516"/>
            <a:ext cx="10780952" cy="857143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1DFC8-50A1-818D-0A3D-A1806C0F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5BAC14-A912-1D8A-D0F1-79F7B7869C00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2301291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609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14000"/>
              </a:lnSpc>
            </a:pP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information: </a:t>
            </a:r>
          </a:p>
          <a:p>
            <a:pPr>
              <a:lnSpc>
                <a:spcPct val="114000"/>
              </a:lnSpc>
            </a:pP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Bill Ashland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0070C0"/>
                </a:solidFill>
              </a:rPr>
              <a:t>AVP, Business Continuity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0070C0"/>
                </a:solidFill>
              </a:rPr>
              <a:t>Synergent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0070C0"/>
                </a:solidFill>
                <a:hlinkClick r:id="rId2"/>
              </a:rPr>
              <a:t>washland@synergentcorp.com</a:t>
            </a:r>
            <a:endParaRPr lang="en-US" sz="3200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Close-up of a thank you note&#10;&#10;AI-generated content may be incorrect.">
            <a:extLst>
              <a:ext uri="{FF2B5EF4-FFF2-40B4-BE49-F238E27FC236}">
                <a16:creationId xmlns:a16="http://schemas.microsoft.com/office/drawing/2014/main" id="{7EC78ECA-5158-24A4-4604-A0766C217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04" y="2771621"/>
            <a:ext cx="8096250" cy="538162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29586-3D3B-BF2A-8CCE-8F4690B06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91B602-C67A-53C6-19AF-E096534243CD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82843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71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19 and the Wonders of PowerPoint: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Pre-COVID, in-person tabletops, Word document report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Challenges – 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Pre-staged presentation deck or paper inserts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Extensive note taking, often required recruiting a scribe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Making sense of the notes after the fact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Having to write a report (in a timely manner)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During COVID, suddenly everything was remote via Teams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Began using PowerPoint in editing mode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Slides to present scenarios &amp; slides to capture notes in real time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When done, simply save and have an </a:t>
            </a:r>
            <a:r>
              <a:rPr lang="en-US" sz="3200" b="1" u="sng" dirty="0">
                <a:solidFill>
                  <a:srgbClr val="0070C0"/>
                </a:solidFill>
              </a:rPr>
              <a:t>instant report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They could then share internally to build awareness/train staff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E778400-43F4-308B-D1DF-715C8C0D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3694302"/>
            <a:ext cx="4347594" cy="289839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76EF7-34B0-1499-9ACF-2A83E178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533AF-52A1-07F2-2456-686C784BC930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6041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531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Engaged: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 always start with a Threats Discussion –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Frequent power outages / colder weather (snow and ice)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Cyber threats – Ransomware, Social Engineering,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Phishing, Smishing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Losing key employees – attracting/retaining talent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Regulatory concerns/testing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Internal Fraud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69BA9-0376-8806-C355-B1CD49DE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6735" y="3687496"/>
            <a:ext cx="4359360" cy="291200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7729C-7B67-BA5A-554F-CFB5290D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735" y="2989817"/>
            <a:ext cx="4257143" cy="514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5AA91-BF28-E006-67FD-F23447FCC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653" y="6842331"/>
            <a:ext cx="4809524" cy="126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15305-C511-C778-42F2-BA93DBA7D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5609C-8018-91F9-0171-98953C6D1B46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294281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17678400" cy="38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Scenarios: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Facility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Systems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People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Cyber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A blueprint with a house drawing&#10;&#10;AI-generated content may be incorrect.">
            <a:extLst>
              <a:ext uri="{FF2B5EF4-FFF2-40B4-BE49-F238E27FC236}">
                <a16:creationId xmlns:a16="http://schemas.microsoft.com/office/drawing/2014/main" id="{A77BC551-C2A0-DD02-269A-588BA814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905" y="1674873"/>
            <a:ext cx="2141786" cy="2141786"/>
          </a:xfrm>
          <a:prstGeom prst="rect">
            <a:avLst/>
          </a:prstGeom>
        </p:spPr>
      </p:pic>
      <p:pic>
        <p:nvPicPr>
          <p:cNvPr id="10" name="Picture 9" descr="A silver and black metal gear&#10;&#10;AI-generated content may be incorrect.">
            <a:extLst>
              <a:ext uri="{FF2B5EF4-FFF2-40B4-BE49-F238E27FC236}">
                <a16:creationId xmlns:a16="http://schemas.microsoft.com/office/drawing/2014/main" id="{AF078C12-483C-DDD2-9DA4-2893FBC6A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3848100"/>
            <a:ext cx="2046691" cy="1805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erson and person with their heads together&#10;&#10;AI-generated content may be incorrect.">
            <a:extLst>
              <a:ext uri="{FF2B5EF4-FFF2-40B4-BE49-F238E27FC236}">
                <a16:creationId xmlns:a16="http://schemas.microsoft.com/office/drawing/2014/main" id="{6B721D6D-EB5C-97A0-CAF6-1F5AD8086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83" y="5676900"/>
            <a:ext cx="1825508" cy="1825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7302FBCA-70E3-80B0-5D24-86CCE596C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7631100"/>
            <a:ext cx="2046692" cy="136446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40AC9-52C9-7C83-9E8D-7D18D1736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33EB0-9612-3730-9267-C5350BFEFB0E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5570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1866900"/>
            <a:ext cx="17497346" cy="692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13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91EF6-945B-6567-C898-58E545E57042}"/>
              </a:ext>
            </a:extLst>
          </p:cNvPr>
          <p:cNvCxnSpPr/>
          <p:nvPr/>
        </p:nvCxnSpPr>
        <p:spPr>
          <a:xfrm>
            <a:off x="1676400" y="7277100"/>
            <a:ext cx="14782800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45F8E-6BA9-EE36-AD7F-D8C70065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442DB-6799-6F50-4E93-97FDE7B1878F}"/>
              </a:ext>
            </a:extLst>
          </p:cNvPr>
          <p:cNvSpPr txBox="1"/>
          <p:nvPr/>
        </p:nvSpPr>
        <p:spPr>
          <a:xfrm>
            <a:off x="2209800" y="5329226"/>
            <a:ext cx="636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Scenario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0CC975-FF45-2D1D-D1EB-8E1812DD47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88564" y="3695700"/>
            <a:ext cx="4961036" cy="30542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FF2ECE-B761-0C40-9AE7-37EF538B35F2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88451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9601200" cy="70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Each scenario is presented as a developing crisis…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Initial Event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Event Update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Event Update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To simulate a real event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You don’t have all the information at once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Initial decisions may create complications as new elements introduced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78470-3DA0-D8D0-808C-28B65E08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220272"/>
            <a:ext cx="7515146" cy="220710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B767C1-0898-C03B-CD81-436B590C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695516"/>
            <a:ext cx="7515146" cy="291193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5CF81-6943-2790-AEAC-085A3264B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6864978"/>
            <a:ext cx="7515146" cy="2320113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2A2D5D-E208-6314-BC99-78D85534B36E}"/>
              </a:ext>
            </a:extLst>
          </p:cNvPr>
          <p:cNvSpPr/>
          <p:nvPr/>
        </p:nvSpPr>
        <p:spPr>
          <a:xfrm>
            <a:off x="10744200" y="4991099"/>
            <a:ext cx="7010400" cy="157206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8A4953-A114-997E-83B7-BDA679458B6A}"/>
              </a:ext>
            </a:extLst>
          </p:cNvPr>
          <p:cNvSpPr/>
          <p:nvPr/>
        </p:nvSpPr>
        <p:spPr>
          <a:xfrm>
            <a:off x="10744200" y="7903035"/>
            <a:ext cx="7010400" cy="1232972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7CF12A-F91C-D2A6-4D06-9B295C275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A454FF-AF4D-05CD-0B63-900AB2C5833D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390016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225E-B84D-C8AD-1EA3-8EC2309CCA9F}"/>
              </a:ext>
            </a:extLst>
          </p:cNvPr>
          <p:cNvCxnSpPr>
            <a:cxnSpLocks/>
          </p:cNvCxnSpPr>
          <p:nvPr/>
        </p:nvCxnSpPr>
        <p:spPr>
          <a:xfrm flipH="1">
            <a:off x="0" y="8763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7598-84E6-2C62-5FC8-83F4C6C6C3DB}"/>
              </a:ext>
            </a:extLst>
          </p:cNvPr>
          <p:cNvCxnSpPr>
            <a:cxnSpLocks/>
          </p:cNvCxnSpPr>
          <p:nvPr/>
        </p:nvCxnSpPr>
        <p:spPr>
          <a:xfrm flipH="1">
            <a:off x="0" y="9486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CBB38-C29C-9D8B-9DE6-8B92B3185FA9}"/>
              </a:ext>
            </a:extLst>
          </p:cNvPr>
          <p:cNvSpPr txBox="1"/>
          <p:nvPr/>
        </p:nvSpPr>
        <p:spPr>
          <a:xfrm>
            <a:off x="304800" y="1181100"/>
            <a:ext cx="176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Effective Tabletop Exercises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0A85-D201-A71C-B076-F75278231265}"/>
              </a:ext>
            </a:extLst>
          </p:cNvPr>
          <p:cNvSpPr txBox="1"/>
          <p:nvPr/>
        </p:nvSpPr>
        <p:spPr>
          <a:xfrm>
            <a:off x="304800" y="2132230"/>
            <a:ext cx="8610600" cy="70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Trap!: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Tie things back to business processes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When practical, coincide with each new update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Review the processes to see which ones are impacted by the event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In the scenario example, it’s 2:00 PM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ACH/Draft Exception Processing </a:t>
            </a:r>
            <a:r>
              <a:rPr lang="en-US" sz="36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Daily Settlement 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70C0"/>
              </a:solidFill>
            </a:endParaRPr>
          </a:p>
          <a:p>
            <a:pPr marL="1028700" lvl="1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Wires/ACH Transfers 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FD997-4CF0-D040-C596-CDAE23F47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952500"/>
            <a:ext cx="6881844" cy="2732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EC26A8-0789-12AD-FF5B-7253B12C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3771900"/>
            <a:ext cx="6881844" cy="275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D9FE7-6026-B5FE-6E3E-DD167CC29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6591300"/>
            <a:ext cx="6881844" cy="275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ACBD6-EC1D-2311-CD94-19EAEE636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86900"/>
            <a:ext cx="182880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EB3EB-111E-9BAD-E3DE-9173EB15A7DB}"/>
              </a:ext>
            </a:extLst>
          </p:cNvPr>
          <p:cNvSpPr txBox="1"/>
          <p:nvPr/>
        </p:nvSpPr>
        <p:spPr>
          <a:xfrm>
            <a:off x="10515600" y="10685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70C0"/>
                </a:solidFill>
                <a:latin typeface="Imprint MT Shadow" panose="04020605060303030202" pitchFamily="82" charset="0"/>
              </a:rPr>
              <a:t>Thursday, October 30, 2025</a:t>
            </a:r>
          </a:p>
        </p:txBody>
      </p:sp>
    </p:spTree>
    <p:extLst>
      <p:ext uri="{BB962C8B-B14F-4D97-AF65-F5344CB8AC3E}">
        <p14:creationId xmlns:p14="http://schemas.microsoft.com/office/powerpoint/2010/main" val="118802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EDB9187AE604D8C8903C09E6EEDEB" ma:contentTypeVersion="13" ma:contentTypeDescription="Create a new document." ma:contentTypeScope="" ma:versionID="088ee3c99c1fc0eedd4e865efd795f8b">
  <xsd:schema xmlns:xsd="http://www.w3.org/2001/XMLSchema" xmlns:xs="http://www.w3.org/2001/XMLSchema" xmlns:p="http://schemas.microsoft.com/office/2006/metadata/properties" xmlns:ns2="11725b93-7b23-4210-b5db-6eb983646318" xmlns:ns3="bc8a18de-d098-49fb-96a6-6e913a7eb869" targetNamespace="http://schemas.microsoft.com/office/2006/metadata/properties" ma:root="true" ma:fieldsID="e887248c32dd318676e1219ce9a7f5d3" ns2:_="" ns3:_="">
    <xsd:import namespace="11725b93-7b23-4210-b5db-6eb983646318"/>
    <xsd:import namespace="bc8a18de-d098-49fb-96a6-6e913a7eb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25b93-7b23-4210-b5db-6eb98364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5233c69-0124-4c72-a7f6-3b5a299f6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a18de-d098-49fb-96a6-6e913a7eb86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8ce736-9220-4635-b7e8-b18c8cf69c3f}" ma:internalName="TaxCatchAll" ma:showField="CatchAllData" ma:web="bc8a18de-d098-49fb-96a6-6e913a7eb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8a18de-d098-49fb-96a6-6e913a7eb869" xsi:nil="true"/>
    <lcf76f155ced4ddcb4097134ff3c332f xmlns="11725b93-7b23-4210-b5db-6eb9836463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B6E941-3404-4707-B51A-1181D6512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F648CD-B14A-4C23-893A-A88E84696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25b93-7b23-4210-b5db-6eb983646318"/>
    <ds:schemaRef ds:uri="bc8a18de-d098-49fb-96a6-6e913a7eb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F83541-4310-43D9-A941-DE21007532FC}">
  <ds:schemaRefs>
    <ds:schemaRef ds:uri="http://schemas.microsoft.com/office/2006/metadata/properties"/>
    <ds:schemaRef ds:uri="http://purl.org/dc/dcmitype/"/>
    <ds:schemaRef ds:uri="http://purl.org/dc/elements/1.1/"/>
    <ds:schemaRef ds:uri="9e07df0a-f135-4bd4-9f06-7b1b3a01c1ce"/>
    <ds:schemaRef ds:uri="http://schemas.microsoft.com/office/2006/documentManagement/types"/>
    <ds:schemaRef ds:uri="http://schemas.microsoft.com/office/infopath/2007/PartnerControls"/>
    <ds:schemaRef ds:uri="bc8a18de-d098-49fb-96a6-6e913a7eb869"/>
    <ds:schemaRef ds:uri="http://purl.org/dc/terms/"/>
    <ds:schemaRef ds:uri="http://schemas.openxmlformats.org/package/2006/metadata/core-properties"/>
    <ds:schemaRef ds:uri="http://www.w3.org/XML/1998/namespace"/>
    <ds:schemaRef ds:uri="11725b93-7b23-4210-b5db-6eb9836463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1628</Words>
  <Application>Microsoft Office PowerPoint</Application>
  <PresentationFormat>Custom</PresentationFormat>
  <Paragraphs>254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Imprint MT Shadow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By: Vicki Kraai</dc:title>
  <dc:creator>Rebekah Yeary</dc:creator>
  <cp:lastModifiedBy>Ashland, William</cp:lastModifiedBy>
  <cp:revision>36</cp:revision>
  <dcterms:created xsi:type="dcterms:W3CDTF">2006-08-16T00:00:00Z</dcterms:created>
  <dcterms:modified xsi:type="dcterms:W3CDTF">2025-10-30T19:54:16Z</dcterms:modified>
  <dc:identifier>DAF79aSbl-4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0x0101007DFEDB9187AE604D8C8903C09E6EEDEB</vt:lpwstr>
  </property>
  <property fmtid="{D5CDD505-2E9C-101B-9397-08002B2CF9AE}" pid="3" name="MediaServiceImageTags">
    <vt:lpwstr/>
  </property>
</Properties>
</file>